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Grafik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400" y="1752480"/>
            <a:ext cx="5481000" cy="4373280"/>
          </a:xfrm>
          <a:prstGeom prst="rect">
            <a:avLst/>
          </a:prstGeom>
          <a:ln>
            <a:noFill/>
          </a:ln>
        </p:spPr>
      </p:pic>
      <p:pic>
        <p:nvPicPr>
          <p:cNvPr id="42" name="Grafik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400" y="1752480"/>
            <a:ext cx="5481000" cy="437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752480"/>
            <a:ext cx="7619760" cy="437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152640"/>
            <a:ext cx="5790960" cy="6357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52480"/>
            <a:ext cx="7619760" cy="4373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2" name="Grafik 8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400" y="1752480"/>
            <a:ext cx="5481000" cy="4373280"/>
          </a:xfrm>
          <a:prstGeom prst="rect">
            <a:avLst/>
          </a:prstGeom>
          <a:ln>
            <a:noFill/>
          </a:ln>
        </p:spPr>
      </p:pic>
      <p:pic>
        <p:nvPicPr>
          <p:cNvPr id="83" name="Grafik 8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400" y="1752480"/>
            <a:ext cx="5481000" cy="437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2640"/>
            <a:ext cx="5790960" cy="6357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9001080" y="0"/>
            <a:ext cx="142560" cy="1371240"/>
          </a:xfrm>
          <a:prstGeom prst="rect">
            <a:avLst/>
          </a:prstGeom>
          <a:solidFill>
            <a:srgbClr val="D1282E"/>
          </a:solidFill>
          <a:ln w="2844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9001080" y="1371600"/>
            <a:ext cx="142560" cy="5486040"/>
          </a:xfrm>
          <a:prstGeom prst="rect">
            <a:avLst/>
          </a:prstGeom>
          <a:solidFill>
            <a:srgbClr val="000000"/>
          </a:solidFill>
          <a:ln w="28440">
            <a:noFill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040" cy="4571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8800">
                <a:solidFill>
                  <a:srgbClr val="000000"/>
                </a:solidFill>
                <a:latin typeface="Arial Black"/>
              </a:rPr>
              <a:t>Cliquez pour éditer le format du texte-titreModifiez le style du titre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172200"/>
            <a:ext cx="3428640" cy="304560"/>
          </a:xfrm>
          <a:prstGeom prst="rect">
            <a:avLst/>
          </a:prstGeom>
        </p:spPr>
        <p:txBody>
          <a:bodyPr bIns="0" anchor="b"/>
          <a:lstStyle/>
          <a:p>
            <a:pPr>
              <a:lnSpc>
                <a:spcPct val="100000"/>
              </a:lnSpc>
            </a:pPr>
            <a:r>
              <a:rPr lang="de-CH" sz="1000">
                <a:solidFill>
                  <a:srgbClr val="000000"/>
                </a:solidFill>
                <a:latin typeface="Arial"/>
              </a:rPr>
              <a:t>23.06.16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57200" y="6492960"/>
            <a:ext cx="3428640" cy="2833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CustomShape 6"/>
          <p:cNvSpPr/>
          <p:nvPr/>
        </p:nvSpPr>
        <p:spPr>
          <a:xfrm>
            <a:off x="9001080" y="4846320"/>
            <a:ext cx="142560" cy="2011320"/>
          </a:xfrm>
          <a:prstGeom prst="rect">
            <a:avLst/>
          </a:prstGeom>
          <a:solidFill>
            <a:srgbClr val="D1282E"/>
          </a:solidFill>
          <a:ln w="2844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9001080" y="0"/>
            <a:ext cx="142560" cy="4845960"/>
          </a:xfrm>
          <a:prstGeom prst="rect">
            <a:avLst/>
          </a:prstGeom>
          <a:solidFill>
            <a:srgbClr val="000000"/>
          </a:solidFill>
          <a:ln w="28440">
            <a:noFill/>
          </a:ln>
        </p:spPr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 rot="16200000">
            <a:off x="8227080" y="5885640"/>
            <a:ext cx="1315440" cy="364680"/>
          </a:xfrm>
          <a:prstGeom prst="rect">
            <a:avLst/>
          </a:prstGeom>
        </p:spPr>
        <p:txBody>
          <a:bodyPr lIns="45720" tIns="91440" rIns="45720" bIns="91440" anchor="ctr"/>
          <a:lstStyle/>
          <a:p>
            <a:pPr>
              <a:lnSpc>
                <a:spcPct val="100000"/>
              </a:lnSpc>
            </a:pPr>
            <a:fld id="{AE7F4321-3A6C-4BD5-ACA8-5D499906AE20}" type="slidenum">
              <a:rPr lang="de-CH" sz="2400" b="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‹Nr.›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2000" b="1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9001080" y="0"/>
            <a:ext cx="142560" cy="1371240"/>
          </a:xfrm>
          <a:prstGeom prst="rect">
            <a:avLst/>
          </a:prstGeom>
          <a:solidFill>
            <a:srgbClr val="D1282E"/>
          </a:solidFill>
          <a:ln w="2844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9001080" y="1371600"/>
            <a:ext cx="142560" cy="5486040"/>
          </a:xfrm>
          <a:prstGeom prst="rect">
            <a:avLst/>
          </a:prstGeom>
          <a:solidFill>
            <a:srgbClr val="000000"/>
          </a:solidFill>
          <a:ln w="28440">
            <a:noFill/>
          </a:ln>
        </p:spPr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fr-FR" sz="3600">
                <a:solidFill>
                  <a:srgbClr val="D1282E"/>
                </a:solidFill>
                <a:latin typeface="Arial Black"/>
              </a:rPr>
              <a:t>Cliquez pour éditer le format du texte-titreModifiez le style du titre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Sixième niveau de plan</a:t>
            </a: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Arial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Arial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Arial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Arial"/>
              </a:rPr>
              <a:t>Cinquième niveau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>
            <a:off x="457200" y="6172200"/>
            <a:ext cx="3428640" cy="304560"/>
          </a:xfrm>
          <a:prstGeom prst="rect">
            <a:avLst/>
          </a:prstGeom>
        </p:spPr>
        <p:txBody>
          <a:bodyPr bIns="0" anchor="b"/>
          <a:lstStyle/>
          <a:p>
            <a:pPr>
              <a:lnSpc>
                <a:spcPct val="100000"/>
              </a:lnSpc>
            </a:pPr>
            <a:r>
              <a:rPr lang="de-CH" sz="1000">
                <a:solidFill>
                  <a:srgbClr val="000000"/>
                </a:solidFill>
                <a:latin typeface="Arial"/>
              </a:rPr>
              <a:t>23.06.16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>
            <a:off x="457200" y="6492960"/>
            <a:ext cx="3428640" cy="2833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 rot="16200000">
            <a:off x="8227080" y="5885640"/>
            <a:ext cx="1315440" cy="364680"/>
          </a:xfrm>
          <a:prstGeom prst="rect">
            <a:avLst/>
          </a:prstGeom>
        </p:spPr>
        <p:txBody>
          <a:bodyPr lIns="45720" tIns="91440" rIns="45720" bIns="91440" anchor="ctr"/>
          <a:lstStyle/>
          <a:p>
            <a:pPr>
              <a:lnSpc>
                <a:spcPct val="100000"/>
              </a:lnSpc>
            </a:pPr>
            <a:fld id="{4BE9B939-ED5E-4436-8D7D-EB154EEC70B1}" type="slidenum">
              <a:rPr lang="de-CH" sz="2400" b="1">
                <a:solidFill>
                  <a:srgbClr val="D1282E"/>
                </a:solidFill>
                <a:latin typeface="Arial"/>
              </a:rPr>
              <a:pPr>
                <a:lnSpc>
                  <a:spcPct val="100000"/>
                </a:lnSpc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3640" y="23490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2400" b="1" dirty="0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 lang="fr-FR" sz="2400" b="1" dirty="0" smtClean="0">
              <a:solidFill>
                <a:srgbClr val="4D4D4D"/>
              </a:solidFill>
              <a:latin typeface="Arial"/>
              <a:ea typeface="ＭＳ Ｐゴシック"/>
            </a:endParaRPr>
          </a:p>
          <a:p>
            <a:pPr algn="ctr">
              <a:lnSpc>
                <a:spcPct val="100000"/>
              </a:lnSpc>
            </a:pPr>
            <a:r>
              <a:rPr lang="fr-FR" sz="2400" b="1" dirty="0" smtClean="0">
                <a:solidFill>
                  <a:srgbClr val="00B050"/>
                </a:solidFill>
                <a:latin typeface="Arial"/>
                <a:ea typeface="ＭＳ Ｐゴシック"/>
              </a:rPr>
              <a:t>« Chercheurs d’histoire pour l’avenir des enfants »</a:t>
            </a:r>
            <a:r>
              <a:rPr lang="fr-FR" sz="2400" b="1" dirty="0">
                <a:solidFill>
                  <a:srgbClr val="00B050"/>
                </a:solidFill>
                <a:latin typeface="Arial"/>
                <a:ea typeface="ＭＳ Ｐゴシック"/>
              </a:rPr>
              <a:t>
</a:t>
            </a:r>
            <a:r>
              <a:rPr lang="fr-FR" sz="2400" dirty="0" smtClean="0">
                <a:solidFill>
                  <a:srgbClr val="002060"/>
                </a:solidFill>
                <a:latin typeface="Arial"/>
                <a:ea typeface="ＭＳ Ｐゴシック"/>
              </a:rPr>
              <a:t>Journée de travail du 25 juin 2016 à </a:t>
            </a:r>
            <a:r>
              <a:rPr lang="fr-FR" sz="2400" dirty="0" err="1" smtClean="0">
                <a:solidFill>
                  <a:srgbClr val="002060"/>
                </a:solidFill>
                <a:latin typeface="Arial"/>
                <a:ea typeface="ＭＳ Ｐゴシック"/>
              </a:rPr>
              <a:t>Treyvaux</a:t>
            </a:r>
            <a:endParaRPr lang="fr-FR" sz="2400" dirty="0" smtClean="0">
              <a:solidFill>
                <a:srgbClr val="002060"/>
              </a:solidFill>
              <a:latin typeface="Arial"/>
              <a:ea typeface="ＭＳ Ｐゴシック"/>
            </a:endParaRPr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2060"/>
                </a:solidFill>
                <a:latin typeface="Arial"/>
                <a:ea typeface="ＭＳ Ｐゴシック"/>
              </a:rPr>
              <a:t>
</a:t>
            </a:r>
            <a:r>
              <a:rPr lang="fr-FR" sz="2400" dirty="0" smtClean="0">
                <a:solidFill>
                  <a:srgbClr val="002060"/>
                </a:solidFill>
                <a:latin typeface="Arial"/>
                <a:ea typeface="ＭＳ Ｐゴシック"/>
              </a:rPr>
              <a:t>En préparation de la rencontre du 15 septembre 2016 avec trois historiennes de la CIE internements </a:t>
            </a:r>
            <a:r>
              <a:rPr lang="fr-FR" sz="2400" dirty="0">
                <a:solidFill>
                  <a:srgbClr val="002060"/>
                </a:solidFill>
                <a:latin typeface="Arial"/>
                <a:ea typeface="ＭＳ Ｐゴシック"/>
              </a:rPr>
              <a:t>administratifs </a:t>
            </a:r>
            <a:r>
              <a:rPr lang="fr-FR" sz="2400" dirty="0">
                <a:solidFill>
                  <a:srgbClr val="0070C0"/>
                </a:solidFill>
                <a:latin typeface="Arial"/>
                <a:ea typeface="ＭＳ Ｐゴシック"/>
              </a:rPr>
              <a:t>
</a:t>
            </a:r>
            <a:endParaRPr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566124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>
                <a:solidFill>
                  <a:srgbClr val="0070C0"/>
                </a:solidFill>
              </a:rPr>
              <a:t>Mouvement</a:t>
            </a:r>
            <a:r>
              <a:rPr lang="de-CH" dirty="0" smtClean="0">
                <a:solidFill>
                  <a:srgbClr val="0070C0"/>
                </a:solidFill>
              </a:rPr>
              <a:t>  ATD Quart Monde – 1733 </a:t>
            </a:r>
            <a:r>
              <a:rPr lang="de-CH" dirty="0" err="1" smtClean="0">
                <a:solidFill>
                  <a:srgbClr val="0070C0"/>
                </a:solidFill>
              </a:rPr>
              <a:t>Treyvaux</a:t>
            </a:r>
            <a:r>
              <a:rPr lang="de-CH" dirty="0" smtClean="0">
                <a:solidFill>
                  <a:srgbClr val="0070C0"/>
                </a:solidFill>
              </a:rPr>
              <a:t> – www.quart-monde.ch</a:t>
            </a:r>
            <a:endParaRPr lang="de-CH" dirty="0">
              <a:solidFill>
                <a:srgbClr val="0070C0"/>
              </a:solidFill>
            </a:endParaRPr>
          </a:p>
        </p:txBody>
      </p:sp>
      <p:pic>
        <p:nvPicPr>
          <p:cNvPr id="6" name="Grafik 5" descr="ATDQM-coul-H-f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692696"/>
            <a:ext cx="2295805" cy="920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3640" y="23490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2400" b="1" dirty="0">
                <a:solidFill>
                  <a:srgbClr val="4D4D4D"/>
                </a:solidFill>
                <a:latin typeface="Arial"/>
                <a:ea typeface="ＭＳ Ｐゴシック"/>
              </a:rPr>
              <a:t>Programme de recherche 
</a:t>
            </a:r>
            <a:r>
              <a:rPr lang="fr-FR" sz="2400" b="1" dirty="0">
                <a:solidFill>
                  <a:srgbClr val="FF0000"/>
                </a:solidFill>
                <a:latin typeface="Arial"/>
                <a:ea typeface="ＭＳ Ｐゴシック"/>
              </a:rPr>
              <a:t>de la commission </a:t>
            </a:r>
            <a:r>
              <a:rPr lang="fr-FR" sz="2400" b="1" dirty="0" smtClean="0">
                <a:solidFill>
                  <a:srgbClr val="FF0000"/>
                </a:solidFill>
                <a:latin typeface="Arial"/>
                <a:ea typeface="ＭＳ Ｐゴシック"/>
              </a:rPr>
              <a:t>indépendante d’experts </a:t>
            </a:r>
            <a:r>
              <a:rPr lang="fr-FR" sz="2400" b="1" dirty="0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r>
              <a:rPr lang="fr-FR" sz="2400" b="1" dirty="0">
                <a:solidFill>
                  <a:srgbClr val="00B050"/>
                </a:solidFill>
                <a:latin typeface="Arial"/>
                <a:ea typeface="ＭＳ Ｐゴシック"/>
              </a:rPr>
              <a:t>chargée de réaliser une étude scientifique </a:t>
            </a:r>
            <a:r>
              <a:rPr lang="fr-FR" sz="2400" b="1" dirty="0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r>
              <a:rPr lang="fr-FR" sz="2400" b="1" dirty="0">
                <a:solidFill>
                  <a:srgbClr val="0070C0"/>
                </a:solidFill>
                <a:latin typeface="Arial"/>
                <a:ea typeface="ＭＳ Ｐゴシック"/>
              </a:rPr>
              <a:t>sur les internements administratifs 
et autres mesures de coercition 
à des fins d’assistance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95640" y="548640"/>
            <a:ext cx="8235720" cy="52124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CH" sz="2400" b="1">
                <a:solidFill>
                  <a:srgbClr val="000000"/>
                </a:solidFill>
                <a:latin typeface="Arial"/>
                <a:ea typeface="ＭＳ Ｐゴシック"/>
              </a:rPr>
              <a:t>OBJECTIFS DES RECHERCHES HISTORIQUES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D1282E"/>
                </a:solidFill>
                <a:latin typeface="Arial"/>
                <a:ea typeface="ＭＳ Ｐゴシック"/>
              </a:rPr>
              <a:t>Buts de ces recherches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Comprendre le rôle de l’Etat, des institutions, les normes de la société, et identifier les responsabilités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Comprendre l’attitude de la société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Comprendre qui étaient les personnes concernées et comment elles ont résisté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b="1">
                <a:solidFill>
                  <a:srgbClr val="0070C0"/>
                </a:solidFill>
                <a:latin typeface="Arial"/>
                <a:ea typeface="ＭＳ Ｐゴシック"/>
              </a:rPr>
              <a:t>Avoir une attention spéciale aux expériences des personnes concernées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400" b="1">
                <a:solidFill>
                  <a:srgbClr val="00B050"/>
                </a:solidFill>
                <a:latin typeface="Arial"/>
                <a:ea typeface="ＭＳ Ｐゴシック"/>
              </a:rPr>
              <a:t>Période traitée : 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"/>
            </a:pPr>
            <a:r>
              <a:rPr lang="de-CH" sz="2400">
                <a:solidFill>
                  <a:srgbClr val="00B050"/>
                </a:solidFill>
                <a:latin typeface="Arial"/>
                <a:ea typeface="ＭＳ Ｐゴシック"/>
              </a:rPr>
              <a:t>1930 à nos jours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42000" y="908640"/>
            <a:ext cx="8424720" cy="43884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CH" sz="1400" b="1" dirty="0">
                <a:solidFill>
                  <a:srgbClr val="4D4D4D"/>
                </a:solidFill>
                <a:latin typeface="Arial"/>
                <a:ea typeface="ＭＳ Ｐゴシック"/>
              </a:rPr>
              <a:t>PRESENTATION DES RECHERCHES HISTORIQUES </a:t>
            </a:r>
            <a:r>
              <a:rPr lang="de-CH" sz="2400" b="1" dirty="0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r>
              <a:rPr lang="de-CH" sz="2400" b="1" dirty="0" smtClean="0">
                <a:solidFill>
                  <a:srgbClr val="4D4D4D"/>
                </a:solidFill>
                <a:latin typeface="Arial"/>
                <a:ea typeface="ＭＳ Ｐゴシック"/>
              </a:rPr>
              <a:t>CHAMP </a:t>
            </a:r>
            <a:r>
              <a:rPr lang="de-CH" sz="2400" b="1" dirty="0">
                <a:solidFill>
                  <a:srgbClr val="4D4D4D"/>
                </a:solidFill>
                <a:latin typeface="Arial"/>
                <a:ea typeface="ＭＳ Ｐゴシック"/>
              </a:rPr>
              <a:t>« A » </a:t>
            </a:r>
            <a:r>
              <a:rPr lang="de-CH" sz="2000" b="1" dirty="0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de-CH" sz="2000" b="1" dirty="0">
                <a:solidFill>
                  <a:srgbClr val="0070C0"/>
                </a:solidFill>
                <a:latin typeface="Arial"/>
                <a:ea typeface="ＭＳ Ｐゴシック"/>
              </a:rPr>
              <a:t>Les </a:t>
            </a:r>
            <a:r>
              <a:rPr lang="de-CH" sz="2000" b="1" dirty="0" err="1">
                <a:solidFill>
                  <a:srgbClr val="0070C0"/>
                </a:solidFill>
                <a:latin typeface="Arial"/>
                <a:ea typeface="ＭＳ Ｐゴシック"/>
              </a:rPr>
              <a:t>Historiens</a:t>
            </a:r>
            <a:r>
              <a:rPr lang="de-CH" sz="2000" b="1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0070C0"/>
                </a:solidFill>
                <a:latin typeface="Arial"/>
                <a:ea typeface="ＭＳ Ｐゴシック"/>
              </a:rPr>
              <a:t>qui</a:t>
            </a:r>
            <a:r>
              <a:rPr lang="de-CH" sz="2000" b="1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0070C0"/>
                </a:solidFill>
                <a:latin typeface="Arial"/>
                <a:ea typeface="ＭＳ Ｐゴシック"/>
              </a:rPr>
              <a:t>s’en</a:t>
            </a:r>
            <a:r>
              <a:rPr lang="de-CH" sz="2000" b="1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0070C0"/>
                </a:solidFill>
                <a:latin typeface="Arial"/>
                <a:ea typeface="ＭＳ Ｐゴシック"/>
              </a:rPr>
              <a:t>occupent</a:t>
            </a:r>
            <a:r>
              <a:rPr lang="de-CH" sz="2000" b="1" dirty="0">
                <a:solidFill>
                  <a:srgbClr val="0070C0"/>
                </a:solidFill>
                <a:latin typeface="Arial"/>
                <a:ea typeface="ＭＳ Ｐゴシック"/>
              </a:rPr>
              <a:t> :</a:t>
            </a:r>
            <a:endParaRPr dirty="0"/>
          </a:p>
          <a:p>
            <a:pPr>
              <a:lnSpc>
                <a:spcPct val="100000"/>
              </a:lnSpc>
            </a:pPr>
            <a:r>
              <a:rPr lang="de-CH" sz="2000" dirty="0">
                <a:solidFill>
                  <a:srgbClr val="0070C0"/>
                </a:solidFill>
                <a:latin typeface="Arial"/>
                <a:ea typeface="ＭＳ Ｐゴシック"/>
              </a:rPr>
              <a:t>Beat </a:t>
            </a:r>
            <a:r>
              <a:rPr lang="de-CH" sz="2000" dirty="0" err="1">
                <a:solidFill>
                  <a:srgbClr val="0070C0"/>
                </a:solidFill>
                <a:latin typeface="Arial"/>
                <a:ea typeface="ＭＳ Ｐゴシック"/>
              </a:rPr>
              <a:t>Gnädinger</a:t>
            </a:r>
            <a:r>
              <a:rPr lang="de-CH" sz="2000" dirty="0">
                <a:solidFill>
                  <a:srgbClr val="0070C0"/>
                </a:solidFill>
                <a:latin typeface="Arial"/>
                <a:ea typeface="ＭＳ Ｐゴシック"/>
              </a:rPr>
              <a:t>, Thomas </a:t>
            </a:r>
            <a:r>
              <a:rPr lang="de-CH" sz="2000" dirty="0" err="1">
                <a:solidFill>
                  <a:srgbClr val="0070C0"/>
                </a:solidFill>
                <a:latin typeface="Arial"/>
                <a:ea typeface="ＭＳ Ｐゴシック"/>
              </a:rPr>
              <a:t>Huonker</a:t>
            </a:r>
            <a:r>
              <a:rPr lang="de-CH" sz="2000" dirty="0">
                <a:solidFill>
                  <a:srgbClr val="0070C0"/>
                </a:solidFill>
                <a:latin typeface="Arial"/>
                <a:ea typeface="ＭＳ Ｐゴシック"/>
              </a:rPr>
              <a:t>, Loretta </a:t>
            </a:r>
            <a:r>
              <a:rPr lang="de-CH" sz="2000" dirty="0" err="1">
                <a:solidFill>
                  <a:srgbClr val="0070C0"/>
                </a:solidFill>
                <a:latin typeface="Arial"/>
                <a:ea typeface="ＭＳ Ｐゴシック"/>
              </a:rPr>
              <a:t>Seglias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de-CH" sz="2000" b="1" dirty="0" err="1">
                <a:solidFill>
                  <a:srgbClr val="00B050"/>
                </a:solidFill>
                <a:latin typeface="Arial"/>
                <a:ea typeface="ＭＳ Ｐゴシック"/>
              </a:rPr>
              <a:t>Thème</a:t>
            </a:r>
            <a:r>
              <a:rPr lang="de-CH" sz="2000" b="1" dirty="0">
                <a:solidFill>
                  <a:srgbClr val="00B050"/>
                </a:solidFill>
                <a:latin typeface="Arial"/>
                <a:ea typeface="ＭＳ Ｐゴシック"/>
              </a:rPr>
              <a:t> :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 dirty="0" err="1" smtClean="0">
                <a:solidFill>
                  <a:srgbClr val="00B050"/>
                </a:solidFill>
                <a:latin typeface="Arial"/>
                <a:ea typeface="ＭＳ Ｐゴシック"/>
              </a:rPr>
              <a:t>Recueil</a:t>
            </a:r>
            <a:r>
              <a:rPr lang="de-CH" sz="2000" dirty="0" smtClean="0">
                <a:solidFill>
                  <a:srgbClr val="00B050"/>
                </a:solidFill>
                <a:latin typeface="Arial"/>
                <a:ea typeface="ＭＳ Ｐゴシック"/>
              </a:rPr>
              <a:t> </a:t>
            </a:r>
            <a:r>
              <a:rPr lang="de-CH" sz="2000" dirty="0">
                <a:solidFill>
                  <a:srgbClr val="00B050"/>
                </a:solidFill>
                <a:latin typeface="Arial"/>
                <a:ea typeface="ＭＳ Ｐゴシック"/>
              </a:rPr>
              <a:t>de </a:t>
            </a:r>
            <a:r>
              <a:rPr lang="de-CH" sz="2000" dirty="0" err="1" smtClean="0">
                <a:solidFill>
                  <a:srgbClr val="00B050"/>
                </a:solidFill>
                <a:latin typeface="Arial"/>
                <a:ea typeface="ＭＳ Ｐゴシック"/>
              </a:rPr>
              <a:t>données</a:t>
            </a:r>
            <a:r>
              <a:rPr lang="de-CH" sz="2000" dirty="0" smtClean="0">
                <a:solidFill>
                  <a:srgbClr val="00B050"/>
                </a:solidFill>
                <a:latin typeface="Arial"/>
                <a:ea typeface="ＭＳ Ｐゴシック"/>
              </a:rPr>
              <a:t> de </a:t>
            </a:r>
            <a:r>
              <a:rPr lang="de-CH" sz="2000" dirty="0" err="1" smtClean="0">
                <a:solidFill>
                  <a:srgbClr val="00B050"/>
                </a:solidFill>
                <a:latin typeface="Arial"/>
                <a:ea typeface="ＭＳ Ｐゴシック"/>
              </a:rPr>
              <a:t>base</a:t>
            </a:r>
            <a:r>
              <a:rPr lang="de-CH" sz="2000" dirty="0" smtClean="0">
                <a:solidFill>
                  <a:srgbClr val="00B050"/>
                </a:solidFill>
                <a:latin typeface="Arial"/>
                <a:ea typeface="ＭＳ Ｐゴシック"/>
              </a:rPr>
              <a:t> </a:t>
            </a:r>
            <a:r>
              <a:rPr lang="de-CH" sz="2000" dirty="0">
                <a:solidFill>
                  <a:srgbClr val="00B050"/>
                </a:solidFill>
                <a:latin typeface="Arial"/>
                <a:ea typeface="ＭＳ Ｐゴシック"/>
              </a:rPr>
              <a:t>(</a:t>
            </a:r>
            <a:r>
              <a:rPr lang="de-CH" sz="2000" dirty="0" err="1">
                <a:solidFill>
                  <a:srgbClr val="00B050"/>
                </a:solidFill>
                <a:latin typeface="Arial"/>
                <a:ea typeface="ＭＳ Ｐゴシック"/>
              </a:rPr>
              <a:t>pour</a:t>
            </a:r>
            <a:r>
              <a:rPr lang="de-CH" sz="2000" dirty="0">
                <a:solidFill>
                  <a:srgbClr val="00B050"/>
                </a:solidFill>
                <a:latin typeface="Arial"/>
                <a:ea typeface="ＭＳ Ｐゴシック"/>
              </a:rPr>
              <a:t> les </a:t>
            </a:r>
            <a:r>
              <a:rPr lang="de-CH" sz="2000" dirty="0" err="1">
                <a:solidFill>
                  <a:srgbClr val="00B050"/>
                </a:solidFill>
                <a:latin typeface="Arial"/>
                <a:ea typeface="ＭＳ Ｐゴシック"/>
              </a:rPr>
              <a:t>historiens</a:t>
            </a:r>
            <a:r>
              <a:rPr lang="de-CH" sz="2000" dirty="0">
                <a:solidFill>
                  <a:srgbClr val="00B050"/>
                </a:solidFill>
                <a:latin typeface="Arial"/>
                <a:ea typeface="ＭＳ Ｐゴシック"/>
              </a:rPr>
              <a:t>)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 dirty="0">
                <a:solidFill>
                  <a:srgbClr val="00B050"/>
                </a:solidFill>
                <a:latin typeface="Arial"/>
                <a:ea typeface="ＭＳ Ｐゴシック"/>
              </a:rPr>
              <a:t>Information du Grand Public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de-CH" sz="2000" b="1" dirty="0" err="1">
                <a:solidFill>
                  <a:srgbClr val="D1282E"/>
                </a:solidFill>
                <a:latin typeface="Arial"/>
                <a:ea typeface="ＭＳ Ｐゴシック"/>
              </a:rPr>
              <a:t>Ce</a:t>
            </a:r>
            <a:r>
              <a:rPr lang="de-CH" sz="2000" b="1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D1282E"/>
                </a:solidFill>
                <a:latin typeface="Arial"/>
                <a:ea typeface="ＭＳ Ｐゴシック"/>
              </a:rPr>
              <a:t>qui</a:t>
            </a:r>
            <a:r>
              <a:rPr lang="de-CH" sz="2000" b="1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D1282E"/>
                </a:solidFill>
                <a:latin typeface="Arial"/>
                <a:ea typeface="ＭＳ Ｐゴシック"/>
              </a:rPr>
              <a:t>sera</a:t>
            </a:r>
            <a:r>
              <a:rPr lang="de-CH" sz="2000" b="1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b="1" dirty="0" err="1">
                <a:solidFill>
                  <a:srgbClr val="D1282E"/>
                </a:solidFill>
                <a:latin typeface="Arial"/>
                <a:ea typeface="ＭＳ Ｐゴシック"/>
              </a:rPr>
              <a:t>fait</a:t>
            </a:r>
            <a:r>
              <a:rPr lang="de-CH" sz="2000" b="1" dirty="0">
                <a:solidFill>
                  <a:srgbClr val="D1282E"/>
                </a:solidFill>
                <a:latin typeface="Arial"/>
                <a:ea typeface="ＭＳ Ｐゴシック"/>
              </a:rPr>
              <a:t> :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Rassemblement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de </a:t>
            </a:r>
            <a:r>
              <a:rPr lang="de-CH" sz="2000" dirty="0" err="1" smtClean="0">
                <a:solidFill>
                  <a:srgbClr val="D1282E"/>
                </a:solidFill>
                <a:latin typeface="Arial"/>
                <a:ea typeface="ＭＳ Ｐゴシック"/>
              </a:rPr>
              <a:t>données</a:t>
            </a:r>
            <a:r>
              <a:rPr lang="de-CH" sz="2000" dirty="0" smtClean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: </a:t>
            </a: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interviews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, </a:t>
            </a:r>
            <a:r>
              <a:rPr lang="de-CH" sz="2000" dirty="0" err="1" smtClean="0">
                <a:solidFill>
                  <a:srgbClr val="D1282E"/>
                </a:solidFill>
                <a:latin typeface="Arial"/>
                <a:ea typeface="ＭＳ Ｐゴシック"/>
              </a:rPr>
              <a:t>documents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Création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d’une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plateforme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Internet </a:t>
            </a: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pour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informer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le Grand Public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 dirty="0" err="1">
                <a:solidFill>
                  <a:srgbClr val="D1282E"/>
                </a:solidFill>
                <a:latin typeface="Arial"/>
                <a:ea typeface="ＭＳ Ｐゴシック"/>
              </a:rPr>
              <a:t>Statistiques</a:t>
            </a:r>
            <a:r>
              <a:rPr lang="de-CH" sz="2000" dirty="0">
                <a:solidFill>
                  <a:srgbClr val="D1282E"/>
                </a:solidFill>
                <a:latin typeface="Arial"/>
                <a:ea typeface="ＭＳ Ｐゴシック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42000" y="764640"/>
            <a:ext cx="8424720" cy="49989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CH" sz="1400" b="1">
                <a:solidFill>
                  <a:srgbClr val="4D4D4D"/>
                </a:solidFill>
                <a:latin typeface="Arial"/>
                <a:ea typeface="ＭＳ Ｐゴシック"/>
              </a:rPr>
              <a:t>PRESENTATION DES RECHERCHES HISTORIQUES </a:t>
            </a:r>
            <a:r>
              <a:rPr lang="de-CH" sz="2400" b="1">
                <a:solidFill>
                  <a:srgbClr val="4D4D4D"/>
                </a:solidFill>
                <a:latin typeface="Arial"/>
                <a:ea typeface="ＭＳ Ｐゴシック"/>
              </a:rPr>
              <a:t>
CHAMP DE RECHERCHE « B » </a:t>
            </a:r>
            <a:r>
              <a:rPr lang="de-CH" sz="2000" b="1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70C0"/>
                </a:solidFill>
                <a:latin typeface="Arial"/>
                <a:ea typeface="ＭＳ Ｐゴシック"/>
              </a:rPr>
              <a:t>Les historiens qui s’en occupent :</a:t>
            </a:r>
            <a:endParaRPr/>
          </a:p>
          <a:p>
            <a:pPr>
              <a:lnSpc>
                <a:spcPct val="100000"/>
              </a:lnSpc>
            </a:pPr>
            <a:r>
              <a:rPr lang="de-CH" sz="2000">
                <a:solidFill>
                  <a:srgbClr val="0070C0"/>
                </a:solidFill>
                <a:latin typeface="Arial"/>
                <a:ea typeface="ＭＳ Ｐゴシック"/>
              </a:rPr>
              <a:t>Jacques Gasser, Lukas Gschwend, Anne-Françoise Praz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B050"/>
                </a:solidFill>
                <a:latin typeface="Arial"/>
                <a:ea typeface="ＭＳ Ｐゴシック"/>
              </a:rPr>
              <a:t>Thème :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Étude des lois et de l’évolution des lois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Analyse des arguments de l’Etat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Analyse de l’opinion publique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D1282E"/>
                </a:solidFill>
                <a:latin typeface="Arial"/>
                <a:ea typeface="ＭＳ Ｐゴシック"/>
              </a:rPr>
              <a:t>Questions de recherches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Qui et combien de personnes étaient concernées 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Quelles étaient les lois ? Qu’est-ce qui les a faites évoluer 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Comment la société s’est rendue compte que ce n’était pas juste 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Par qui les changements ont-ils commencé 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42000" y="908640"/>
            <a:ext cx="8424720" cy="43891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CH" sz="1400" b="1">
                <a:solidFill>
                  <a:srgbClr val="4D4D4D"/>
                </a:solidFill>
                <a:latin typeface="Arial"/>
                <a:ea typeface="ＭＳ Ｐゴシック"/>
              </a:rPr>
              <a:t>PRESENTATION DES RECHERCHES HISTORIQUES </a:t>
            </a:r>
            <a:r>
              <a:rPr lang="de-CH" sz="2400" b="1">
                <a:solidFill>
                  <a:srgbClr val="4D4D4D"/>
                </a:solidFill>
                <a:latin typeface="Arial"/>
                <a:ea typeface="ＭＳ Ｐゴシック"/>
              </a:rPr>
              <a:t>
CHAMP DE RECHERCHE « C » </a:t>
            </a:r>
            <a:r>
              <a:rPr lang="de-CH" sz="2000" b="1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70C0"/>
                </a:solidFill>
                <a:latin typeface="Arial"/>
                <a:ea typeface="ＭＳ Ｐゴシック"/>
              </a:rPr>
              <a:t>Les historiens qui s’en occupent :</a:t>
            </a:r>
            <a:endParaRPr/>
          </a:p>
          <a:p>
            <a:pPr>
              <a:lnSpc>
                <a:spcPct val="100000"/>
              </a:lnSpc>
            </a:pPr>
            <a:r>
              <a:rPr lang="de-CH" sz="2000">
                <a:solidFill>
                  <a:srgbClr val="0070C0"/>
                </a:solidFill>
                <a:latin typeface="Arial"/>
                <a:ea typeface="ＭＳ Ｐゴシック"/>
              </a:rPr>
              <a:t>Jacques Gasser, Lukas Gschwend, Thomas Huonker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B050"/>
                </a:solidFill>
                <a:latin typeface="Arial"/>
                <a:ea typeface="ＭＳ Ｐゴシック"/>
              </a:rPr>
              <a:t>Thème :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Analyse des pratiques juridiques et expertises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D1282E"/>
                </a:solidFill>
                <a:latin typeface="Arial"/>
                <a:ea typeface="ＭＳ Ｐゴシック"/>
              </a:rPr>
              <a:t>Questions de recherches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Comment se déroulaient les procédures ?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Qui était responsable de quoi 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Sur quoi se basait-on pour décider d’un internement administratif 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Comment surveillait-on les institutions 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42000" y="908640"/>
            <a:ext cx="8424720" cy="43891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CH" sz="1400" b="1">
                <a:solidFill>
                  <a:srgbClr val="4D4D4D"/>
                </a:solidFill>
                <a:latin typeface="Arial"/>
                <a:ea typeface="ＭＳ Ｐゴシック"/>
              </a:rPr>
              <a:t>PRESENTATION DES RECHERCHES HISTORIQUES </a:t>
            </a:r>
            <a:r>
              <a:rPr lang="de-CH" sz="2400" b="1">
                <a:solidFill>
                  <a:srgbClr val="4D4D4D"/>
                </a:solidFill>
                <a:latin typeface="Arial"/>
                <a:ea typeface="ＭＳ Ｐゴシック"/>
              </a:rPr>
              <a:t>
CHAMP DE RECHERCHE «D» </a:t>
            </a:r>
            <a:r>
              <a:rPr lang="de-CH" sz="2000" b="1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70C0"/>
                </a:solidFill>
                <a:latin typeface="Arial"/>
                <a:ea typeface="ＭＳ Ｐゴシック"/>
              </a:rPr>
              <a:t>Les historiens qui s’en occupent :</a:t>
            </a:r>
            <a:endParaRPr/>
          </a:p>
          <a:p>
            <a:pPr>
              <a:lnSpc>
                <a:spcPct val="100000"/>
              </a:lnSpc>
            </a:pPr>
            <a:r>
              <a:rPr lang="de-CH" sz="2000">
                <a:solidFill>
                  <a:srgbClr val="0070C0"/>
                </a:solidFill>
                <a:latin typeface="Arial"/>
                <a:ea typeface="ＭＳ Ｐゴシック"/>
              </a:rPr>
              <a:t>Gisela Hauss, Martin Lengwiler, Anne-Françoise Praz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B050"/>
                </a:solidFill>
                <a:latin typeface="Arial"/>
                <a:ea typeface="ＭＳ Ｐゴシック"/>
              </a:rPr>
              <a:t>Thème :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Comment cela se passait-il dans les instituions 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D1282E"/>
                </a:solidFill>
                <a:latin typeface="Arial"/>
                <a:ea typeface="ＭＳ Ｐゴシック"/>
              </a:rPr>
              <a:t>Questions de recherches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Analyse des pratiques des établissements en tenant compte du vécu des personnes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Analyse des raisons économiques des internements et des placements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42000" y="908640"/>
            <a:ext cx="8424720" cy="4084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de-CH" sz="1400" b="1">
                <a:solidFill>
                  <a:srgbClr val="4D4D4D"/>
                </a:solidFill>
                <a:latin typeface="Arial"/>
                <a:ea typeface="ＭＳ Ｐゴシック"/>
              </a:rPr>
              <a:t>PRESENTATION DES RECHERCHES HISTORIQUES </a:t>
            </a:r>
            <a:r>
              <a:rPr lang="de-CH" sz="2400" b="1">
                <a:solidFill>
                  <a:srgbClr val="4D4D4D"/>
                </a:solidFill>
                <a:latin typeface="Arial"/>
                <a:ea typeface="ＭＳ Ｐゴシック"/>
              </a:rPr>
              <a:t>
CHAMP DE RECHERCHE «E» </a:t>
            </a:r>
            <a:r>
              <a:rPr lang="de-CH" sz="2000" b="1">
                <a:solidFill>
                  <a:srgbClr val="4D4D4D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70C0"/>
                </a:solidFill>
                <a:latin typeface="Arial"/>
                <a:ea typeface="ＭＳ Ｐゴシック"/>
              </a:rPr>
              <a:t>Les historiens qui s’en occupent :</a:t>
            </a:r>
            <a:endParaRPr/>
          </a:p>
          <a:p>
            <a:pPr>
              <a:lnSpc>
                <a:spcPct val="100000"/>
              </a:lnSpc>
            </a:pPr>
            <a:r>
              <a:rPr lang="de-CH" sz="2000">
                <a:solidFill>
                  <a:srgbClr val="0070C0"/>
                </a:solidFill>
                <a:latin typeface="Arial"/>
                <a:ea typeface="ＭＳ Ｐゴシック"/>
              </a:rPr>
              <a:t>Gisela Hauss, Martin Lengwiler, Loretta Seglias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00B050"/>
                </a:solidFill>
                <a:latin typeface="Arial"/>
                <a:ea typeface="ＭＳ Ｐゴシック"/>
              </a:rPr>
              <a:t>Thème :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00B050"/>
                </a:solidFill>
                <a:latin typeface="Arial"/>
                <a:ea typeface="ＭＳ Ｐゴシック"/>
              </a:rPr>
              <a:t>Biographies, parcours de vie et conséquences à long terme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de-CH" sz="2000" b="1">
                <a:solidFill>
                  <a:srgbClr val="D1282E"/>
                </a:solidFill>
                <a:latin typeface="Arial"/>
                <a:ea typeface="ＭＳ Ｐゴシック"/>
              </a:rPr>
              <a:t>Questions de recherches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Le Vécu dans les foyers et les établissements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de-CH" sz="2000">
                <a:solidFill>
                  <a:srgbClr val="D1282E"/>
                </a:solidFill>
                <a:latin typeface="Arial"/>
                <a:ea typeface="ＭＳ Ｐゴシック"/>
              </a:rPr>
              <a:t>Les conséquences à long terme sur les personnes concernées et leurs descendants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Macintosh PowerPoint</Application>
  <PresentationFormat>Bildschirmpräsentation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DejaVu Sans</vt:lpstr>
      <vt:lpstr>ＭＳ Ｐゴシック</vt:lpstr>
      <vt:lpstr>StarSymbol</vt:lpstr>
      <vt:lpstr>Wingdings</vt:lpstr>
      <vt:lpstr>Wingdings 3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Joséphine Métraux</cp:lastModifiedBy>
  <cp:revision>7</cp:revision>
  <dcterms:modified xsi:type="dcterms:W3CDTF">2016-11-16T07:25:52Z</dcterms:modified>
</cp:coreProperties>
</file>